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20" r:id="rId2"/>
    <p:sldId id="275" r:id="rId3"/>
    <p:sldId id="297" r:id="rId4"/>
    <p:sldId id="267" r:id="rId5"/>
    <p:sldId id="268" r:id="rId6"/>
    <p:sldId id="278" r:id="rId7"/>
    <p:sldId id="292" r:id="rId8"/>
    <p:sldId id="273" r:id="rId9"/>
    <p:sldId id="277" r:id="rId10"/>
    <p:sldId id="290" r:id="rId11"/>
    <p:sldId id="296" r:id="rId12"/>
    <p:sldId id="300" r:id="rId13"/>
    <p:sldId id="288" r:id="rId14"/>
    <p:sldId id="272" r:id="rId15"/>
    <p:sldId id="274" r:id="rId16"/>
    <p:sldId id="319" r:id="rId17"/>
    <p:sldId id="270" r:id="rId18"/>
    <p:sldId id="287" r:id="rId19"/>
    <p:sldId id="295" r:id="rId20"/>
    <p:sldId id="279" r:id="rId21"/>
    <p:sldId id="280" r:id="rId22"/>
    <p:sldId id="322" r:id="rId23"/>
    <p:sldId id="282" r:id="rId24"/>
    <p:sldId id="263" r:id="rId25"/>
    <p:sldId id="311" r:id="rId26"/>
    <p:sldId id="312" r:id="rId27"/>
    <p:sldId id="256" r:id="rId28"/>
    <p:sldId id="257" r:id="rId29"/>
    <p:sldId id="313" r:id="rId30"/>
    <p:sldId id="314" r:id="rId31"/>
    <p:sldId id="315" r:id="rId32"/>
    <p:sldId id="321" r:id="rId33"/>
    <p:sldId id="317" r:id="rId34"/>
    <p:sldId id="318" r:id="rId35"/>
    <p:sldId id="307" r:id="rId36"/>
    <p:sldId id="308" r:id="rId37"/>
    <p:sldId id="309" r:id="rId38"/>
    <p:sldId id="31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91" autoAdjust="0"/>
    <p:restoredTop sz="86410" autoAdjust="0"/>
  </p:normalViewPr>
  <p:slideViewPr>
    <p:cSldViewPr snapToGrid="0">
      <p:cViewPr varScale="1">
        <p:scale>
          <a:sx n="57" d="100"/>
          <a:sy n="57" d="100"/>
        </p:scale>
        <p:origin x="295" y="58"/>
      </p:cViewPr>
      <p:guideLst/>
    </p:cSldViewPr>
  </p:slideViewPr>
  <p:outlineViewPr>
    <p:cViewPr>
      <p:scale>
        <a:sx n="33" d="100"/>
        <a:sy n="33" d="100"/>
      </p:scale>
      <p:origin x="0" y="-129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3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68699-C2D0-4EF0-973A-12A9F332BB7B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94B38-421A-4F09-A003-084787F14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D3898A-AC6A-4D88-94C5-9FE5D728AC8E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883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053CB5A-5915-45E1-AF2B-9C92029332B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17792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 community ….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Combined and interactive effects of water, protection, settlement, agriculture …</a:t>
            </a:r>
          </a:p>
          <a:p>
            <a:pPr lvl="1">
              <a:buFontTx/>
              <a:buChar char="-"/>
            </a:pPr>
            <a:r>
              <a:rPr lang="en-US" dirty="0" smtClean="0"/>
              <a:t> ecosystem level change – homogenization – </a:t>
            </a:r>
            <a:r>
              <a:rPr lang="en-US" dirty="0" err="1" smtClean="0"/>
              <a:t>eg</a:t>
            </a:r>
            <a:r>
              <a:rPr lang="en-US" dirty="0" smtClean="0"/>
              <a:t>. loss of key woodland habitats – </a:t>
            </a:r>
            <a:r>
              <a:rPr lang="en-US" dirty="0" smtClean="0">
                <a:solidFill>
                  <a:srgbClr val="FF0000"/>
                </a:solidFill>
              </a:rPr>
              <a:t>decline in habitat diversity in the park</a:t>
            </a:r>
            <a:r>
              <a:rPr lang="en-US" dirty="0" smtClean="0"/>
              <a:t>, expansion of bush outside of park in absence of elephants, elimination of swamps outside of protected areas</a:t>
            </a:r>
          </a:p>
          <a:p>
            <a:pPr lvl="1">
              <a:buFontTx/>
              <a:buChar char="-"/>
            </a:pPr>
            <a:r>
              <a:rPr lang="en-US" dirty="0" smtClean="0"/>
              <a:t> within habitat change – structural and species homogenization (</a:t>
            </a:r>
            <a:r>
              <a:rPr lang="en-US" dirty="0" smtClean="0">
                <a:solidFill>
                  <a:srgbClr val="FF0000"/>
                </a:solidFill>
              </a:rPr>
              <a:t>swamp </a:t>
            </a:r>
            <a:r>
              <a:rPr lang="en-US" dirty="0" err="1" smtClean="0">
                <a:solidFill>
                  <a:srgbClr val="FF0000"/>
                </a:solidFill>
              </a:rPr>
              <a:t>exclosure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>
                <a:solidFill>
                  <a:srgbClr val="FF0000"/>
                </a:solidFill>
              </a:rPr>
              <a:t> grazed swamp – image, plot?</a:t>
            </a:r>
            <a:r>
              <a:rPr lang="en-US" dirty="0" smtClean="0"/>
              <a:t>)</a:t>
            </a:r>
          </a:p>
          <a:p>
            <a:pPr lvl="1">
              <a:buFontTx/>
              <a:buChar char="-"/>
            </a:pPr>
            <a:r>
              <a:rPr lang="en-US" dirty="0" smtClean="0"/>
              <a:t> productivity – cycles, biomass over time (bush and swamp as deviations from long term mean), spatial homogenization within habitats -biomass of different plots within habitats over time – is there more spatial variability early on? Temporal variability?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34DC8-A110-4527-ACBA-353778D5B4D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59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94B38-421A-4F09-A003-084787F14F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11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Spatial distribution</a:t>
            </a:r>
          </a:p>
          <a:p>
            <a:pPr>
              <a:buFontTx/>
              <a:buChar char="-"/>
            </a:pPr>
            <a:r>
              <a:rPr lang="en-US" dirty="0" smtClean="0"/>
              <a:t> trends</a:t>
            </a:r>
          </a:p>
          <a:p>
            <a:pPr>
              <a:buFontTx/>
              <a:buChar char="-"/>
            </a:pPr>
            <a:r>
              <a:rPr lang="en-US" dirty="0" smtClean="0"/>
              <a:t>- community structure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34DC8-A110-4527-ACBA-353778D5B4D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13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244" name="Rectangl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B0F938-5FE7-4544-B47E-00C33FB4531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9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2681-3CE1-40DF-B025-91C5DB25BC2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DD3E-1158-447C-9B2C-1C8BDB26B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96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2681-3CE1-40DF-B025-91C5DB25BC2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DD3E-1158-447C-9B2C-1C8BDB26B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7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2681-3CE1-40DF-B025-91C5DB25BC2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DD3E-1158-447C-9B2C-1C8BDB26B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40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A172868-7369-42E5-8CE7-A27A7E120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53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406400" y="228600"/>
            <a:ext cx="633984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6807200" y="228600"/>
            <a:ext cx="4267200" cy="3810000"/>
          </a:xfrm>
        </p:spPr>
        <p:txBody>
          <a:bodyPr tIns="91440" bIns="9144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48C3AC60-5220-413B-871A-B2F69797CAFB}" type="datetimeFigureOut">
              <a:rPr lang="en-US"/>
              <a:pPr>
                <a:defRPr/>
              </a:pPr>
              <a:t>9/30/2015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3A03F23-7ECE-490B-B564-9DED96E6581A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612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2681-3CE1-40DF-B025-91C5DB25BC2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DD3E-1158-447C-9B2C-1C8BDB26B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7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2681-3CE1-40DF-B025-91C5DB25BC2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DD3E-1158-447C-9B2C-1C8BDB26B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3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2681-3CE1-40DF-B025-91C5DB25BC2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DD3E-1158-447C-9B2C-1C8BDB26B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2681-3CE1-40DF-B025-91C5DB25BC2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DD3E-1158-447C-9B2C-1C8BDB26B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2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2681-3CE1-40DF-B025-91C5DB25BC2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DD3E-1158-447C-9B2C-1C8BDB26B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2681-3CE1-40DF-B025-91C5DB25BC2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DD3E-1158-447C-9B2C-1C8BDB26B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60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2681-3CE1-40DF-B025-91C5DB25BC2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DD3E-1158-447C-9B2C-1C8BDB26B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9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2681-3CE1-40DF-B025-91C5DB25BC2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DD3E-1158-447C-9B2C-1C8BDB26B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72681-3CE1-40DF-B025-91C5DB25BC22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0DD3E-1158-447C-9B2C-1C8BDB26B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9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ucy.waruingi@acc.or.ke" TargetMode="External"/><Relationship Id="rId2" Type="http://schemas.openxmlformats.org/officeDocument/2006/relationships/hyperlink" Target="http://www.conservationafrica.org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lucy.waruingi@acc.or.ke" TargetMode="External"/><Relationship Id="rId2" Type="http://schemas.openxmlformats.org/officeDocument/2006/relationships/hyperlink" Target="http://www.conservationafrica.org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715801" y="5106147"/>
            <a:ext cx="3200400" cy="14630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African Conservation Centre</a:t>
            </a:r>
          </a:p>
          <a:p>
            <a:r>
              <a:rPr lang="en-US" dirty="0" smtClean="0"/>
              <a:t>PO Box 15289-00509</a:t>
            </a:r>
          </a:p>
          <a:p>
            <a:r>
              <a:rPr lang="en-US" dirty="0" smtClean="0"/>
              <a:t>Nairobi, KENYA</a:t>
            </a:r>
          </a:p>
          <a:p>
            <a:r>
              <a:rPr lang="en-US" dirty="0" smtClean="0"/>
              <a:t>URL: </a:t>
            </a:r>
            <a:r>
              <a:rPr lang="en-US" dirty="0" smtClean="0">
                <a:hlinkClick r:id="rId2"/>
              </a:rPr>
              <a:t>www.conservationafrica.org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Email: </a:t>
            </a:r>
            <a:r>
              <a:rPr lang="en-US" dirty="0" smtClean="0">
                <a:hlinkClick r:id="rId3"/>
              </a:rPr>
              <a:t>lucy.waruingi@acc.or.ke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15" descr="Logo_clea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07248"/>
            <a:ext cx="179387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8262" y="0"/>
            <a:ext cx="10803618" cy="146304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BUILDING BIODIVERSITY KNOWLEDGE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FROM THE GROUND UP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" y="3459556"/>
            <a:ext cx="11300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David Western – </a:t>
            </a:r>
            <a:r>
              <a:rPr lang="en-US" sz="3000" dirty="0" smtClean="0"/>
              <a:t>Director, AMBOSELI CONSERVATION PROGRAM</a:t>
            </a:r>
          </a:p>
          <a:p>
            <a:pPr algn="ctr"/>
            <a:r>
              <a:rPr lang="en-US" sz="3000" b="1" dirty="0" smtClean="0"/>
              <a:t>Lucy Waruingi </a:t>
            </a:r>
            <a:r>
              <a:rPr lang="en-US" sz="3000" dirty="0" smtClean="0"/>
              <a:t>– Director, AFRICAN </a:t>
            </a:r>
            <a:r>
              <a:rPr lang="en-US" sz="3000" dirty="0"/>
              <a:t>CONSERVATION CENTRE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3137" y="1854876"/>
            <a:ext cx="10347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Tools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approaches at a local, regional and national level,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applied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Kenya to document and understand Kenya’s biodiversity</a:t>
            </a:r>
          </a:p>
        </p:txBody>
      </p:sp>
    </p:spTree>
    <p:extLst>
      <p:ext uri="{BB962C8B-B14F-4D97-AF65-F5344CB8AC3E}">
        <p14:creationId xmlns:p14="http://schemas.microsoft.com/office/powerpoint/2010/main" val="379962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all working plot 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5" y="-2086583"/>
            <a:ext cx="11926111" cy="894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1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nah1\Pictures\2010-12-02 2010 Watamu Res Cen Japan Burgundy\2010 Watamu Res Cen Japan Burgundy 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858" y="-977514"/>
            <a:ext cx="13846637" cy="920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omass Plo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r="5969" b="16600"/>
          <a:stretch>
            <a:fillRect/>
          </a:stretch>
        </p:blipFill>
        <p:spPr bwMode="auto">
          <a:xfrm>
            <a:off x="468312" y="-51578"/>
            <a:ext cx="11333467" cy="79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47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6" y="0"/>
            <a:ext cx="9369425" cy="70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84026" y="224852"/>
            <a:ext cx="921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MONTHLY PASTURE BIOMASS OF AMBOSELI ECOSYSTEM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152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:\enviroilkidata\2012wildlifebrowsersbiomass74-7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009" y="953311"/>
            <a:ext cx="6540516" cy="444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N:\enviroilkidata\2012wildlifebrowsersbiomass90-201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4096" y="953311"/>
            <a:ext cx="6279487" cy="438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4577" y="299803"/>
            <a:ext cx="9503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FARM AND SETTLEMENT DISTRIBUTION (1970s-2000s)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2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r="12585"/>
          <a:stretch>
            <a:fillRect/>
          </a:stretch>
        </p:blipFill>
        <p:spPr bwMode="auto">
          <a:xfrm>
            <a:off x="1524001" y="3276600"/>
            <a:ext cx="5340229" cy="3581400"/>
          </a:xfrm>
          <a:prstGeom prst="rect">
            <a:avLst/>
          </a:prstGeom>
          <a:solidFill>
            <a:srgbClr val="ECEADC">
              <a:alpha val="74000"/>
            </a:srgb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209800" y="3048000"/>
            <a:ext cx="426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Proportion of Grids with Livestock and Wildlife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86700" t="42709" b="41275"/>
          <a:stretch>
            <a:fillRect/>
          </a:stretch>
        </p:blipFill>
        <p:spPr bwMode="auto">
          <a:xfrm>
            <a:off x="5715000" y="3733800"/>
            <a:ext cx="6794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6810380" y="3253782"/>
            <a:ext cx="3857620" cy="3604219"/>
            <a:chOff x="16896" y="8448"/>
            <a:chExt cx="1820" cy="1759"/>
          </a:xfrm>
        </p:grpSpPr>
        <p:pic>
          <p:nvPicPr>
            <p:cNvPr id="13" name="Picture 9" descr="mean_wild_bio0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896" y="8480"/>
              <a:ext cx="1820" cy="1727"/>
            </a:xfrm>
            <a:prstGeom prst="rect">
              <a:avLst/>
            </a:prstGeom>
            <a:noFill/>
          </p:spPr>
        </p:pic>
        <p:sp>
          <p:nvSpPr>
            <p:cNvPr id="14" name="Text Box 10"/>
            <p:cNvSpPr txBox="1">
              <a:spLocks noChangeAspect="1" noChangeArrowheads="1"/>
            </p:cNvSpPr>
            <p:nvPr/>
          </p:nvSpPr>
          <p:spPr bwMode="auto">
            <a:xfrm>
              <a:off x="17184" y="8448"/>
              <a:ext cx="1456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Wildlife Biomass Density (kg/km</a:t>
              </a:r>
              <a:r>
                <a:rPr lang="en-US" sz="1600" b="1" baseline="30000" dirty="0"/>
                <a:t>2</a:t>
              </a:r>
              <a:r>
                <a:rPr lang="en-US" sz="1600" b="1" dirty="0"/>
                <a:t>)</a:t>
              </a: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 t="17857" r="6007"/>
          <a:stretch>
            <a:fillRect/>
          </a:stretch>
        </p:blipFill>
        <p:spPr bwMode="auto">
          <a:xfrm>
            <a:off x="1905001" y="-228600"/>
            <a:ext cx="492826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819400" y="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Settlement Spread</a:t>
            </a:r>
          </a:p>
        </p:txBody>
      </p:sp>
    </p:spTree>
    <p:extLst>
      <p:ext uri="{BB962C8B-B14F-4D97-AF65-F5344CB8AC3E}">
        <p14:creationId xmlns:p14="http://schemas.microsoft.com/office/powerpoint/2010/main" val="39437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9114" y="115331"/>
            <a:ext cx="10593860" cy="6672648"/>
            <a:chOff x="0" y="0"/>
            <a:chExt cx="5819775" cy="5348287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" t="11833" r="1122" b="3847"/>
            <a:stretch>
              <a:fillRect/>
            </a:stretch>
          </p:blipFill>
          <p:spPr bwMode="auto">
            <a:xfrm>
              <a:off x="0" y="0"/>
              <a:ext cx="5819775" cy="2714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29" r="2084" b="8580"/>
            <a:stretch>
              <a:fillRect/>
            </a:stretch>
          </p:blipFill>
          <p:spPr bwMode="auto">
            <a:xfrm>
              <a:off x="0" y="2795587"/>
              <a:ext cx="5819775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6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CAUSES OF ECOLOGICAL DECLINE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900" b="1" dirty="0" smtClean="0"/>
              <a:t>Dry land farming</a:t>
            </a:r>
          </a:p>
          <a:p>
            <a:r>
              <a:rPr lang="en-US" sz="3900" b="1" dirty="0" smtClean="0"/>
              <a:t>Wetland irrigated farming</a:t>
            </a:r>
          </a:p>
          <a:p>
            <a:r>
              <a:rPr lang="en-US" sz="3900" b="1" dirty="0" smtClean="0"/>
              <a:t>Sedentarization</a:t>
            </a:r>
          </a:p>
          <a:p>
            <a:r>
              <a:rPr lang="en-US" sz="3900" b="1" dirty="0" smtClean="0"/>
              <a:t>Segregation effects of land use</a:t>
            </a:r>
          </a:p>
          <a:p>
            <a:r>
              <a:rPr lang="en-US" sz="3900" b="1" dirty="0" smtClean="0"/>
              <a:t>Habitat change</a:t>
            </a:r>
          </a:p>
          <a:p>
            <a:r>
              <a:rPr lang="en-US" sz="3900" b="1" dirty="0" smtClean="0"/>
              <a:t>Loss  of drought refuges</a:t>
            </a:r>
          </a:p>
          <a:p>
            <a:r>
              <a:rPr lang="en-US" sz="3900" b="1" dirty="0" smtClean="0"/>
              <a:t>Loss of rangeland productivity and recovery</a:t>
            </a:r>
          </a:p>
          <a:p>
            <a:r>
              <a:rPr lang="en-US" sz="3900" b="1" dirty="0" smtClean="0"/>
              <a:t>Rising drought frequency and intensity</a:t>
            </a:r>
          </a:p>
          <a:p>
            <a:r>
              <a:rPr lang="en-US" sz="3900" b="1" dirty="0" smtClean="0"/>
              <a:t>Illegal harvest of animals and plants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1144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Kilimanjaro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820" y="3989509"/>
            <a:ext cx="5029200" cy="283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21970"/>
            <a:ext cx="5737502" cy="3002626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2514600" y="186054"/>
            <a:ext cx="7620000" cy="14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3300"/>
                </a:solidFill>
                <a:cs typeface="Times New Roman" panose="02020603050405020304" pitchFamily="18" charset="0"/>
              </a:rPr>
              <a:t>AMBOSELI ECOSYSTEM MANAGEMENT PLAN </a:t>
            </a:r>
            <a:endParaRPr lang="en-US" altLang="en-US" sz="24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3300"/>
                </a:solidFill>
                <a:cs typeface="Times New Roman" panose="02020603050405020304" pitchFamily="18" charset="0"/>
              </a:rPr>
              <a:t>2009 – 2018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 dirty="0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3137299" y="3258736"/>
            <a:ext cx="184731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/>
            </a:r>
            <a:br>
              <a:rPr lang="en-US" altLang="en-US" sz="1350"/>
            </a:br>
            <a:endParaRPr lang="en-US" altLang="en-US" sz="135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3137299" y="7046997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</p:spTree>
    <p:extLst>
      <p:ext uri="{BB962C8B-B14F-4D97-AF65-F5344CB8AC3E}">
        <p14:creationId xmlns:p14="http://schemas.microsoft.com/office/powerpoint/2010/main" val="29636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598">
            <a:off x="2424114" y="1052513"/>
            <a:ext cx="691197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4402">
            <a:off x="1239390" y="-847883"/>
            <a:ext cx="10707287" cy="861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828800" y="762000"/>
            <a:ext cx="8458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 dirty="0">
                <a:latin typeface="Times New Roman" panose="02020603050405020304" pitchFamily="18" charset="0"/>
              </a:rPr>
              <a:t>If we were to turn wildlife into skyscrapers where will they be located? </a:t>
            </a:r>
          </a:p>
        </p:txBody>
      </p:sp>
    </p:spTree>
    <p:extLst>
      <p:ext uri="{BB962C8B-B14F-4D97-AF65-F5344CB8AC3E}">
        <p14:creationId xmlns:p14="http://schemas.microsoft.com/office/powerpoint/2010/main" val="300498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ale_study_area4"/>
          <p:cNvPicPr>
            <a:picLocks noChangeAspect="1" noChangeArrowheads="1"/>
          </p:cNvPicPr>
          <p:nvPr/>
        </p:nvPicPr>
        <p:blipFill>
          <a:blip r:embed="rId2" cstate="print"/>
          <a:srcRect l="1175" t="1175" r="2544" b="1370"/>
          <a:stretch>
            <a:fillRect/>
          </a:stretch>
        </p:blipFill>
        <p:spPr bwMode="auto">
          <a:xfrm>
            <a:off x="2819400" y="0"/>
            <a:ext cx="6781800" cy="6863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85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oralo_tour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-292100"/>
            <a:ext cx="10541000" cy="744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77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:\cross_borde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19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3" y="-1224734"/>
            <a:ext cx="6161452" cy="7981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9500" y="665629"/>
            <a:ext cx="43837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EAST AFRICA</a:t>
            </a:r>
          </a:p>
          <a:p>
            <a:endParaRPr lang="en-US" sz="3500" b="1" dirty="0"/>
          </a:p>
          <a:p>
            <a:r>
              <a:rPr lang="en-US" sz="3000" b="1" dirty="0" smtClean="0"/>
              <a:t>RICH BIODIVERSTIY – ALONG A HIGH ALTITUDE GRADIENT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7273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2200" y="-2667000"/>
            <a:ext cx="13732582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91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04" y="0"/>
            <a:ext cx="8540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/>
          </p:cNvSpPr>
          <p:nvPr>
            <p:ph type="body" sz="quarter" idx="11"/>
          </p:nvPr>
        </p:nvSpPr>
        <p:spPr>
          <a:xfrm>
            <a:off x="6865620" y="160020"/>
            <a:ext cx="4831080" cy="6316980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/>
              <a:t>Kenya </a:t>
            </a:r>
            <a:r>
              <a:rPr lang="en-US" sz="2400" dirty="0"/>
              <a:t>has a large diversity of ecological zones and habitats, including lowland and mountain forests, wooded and open grasslands, semi-arid scrubland, dry woodlands, inland aquatic, as well as coastal and marine ecosystems.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/>
              <a:t>Kenya </a:t>
            </a:r>
            <a:r>
              <a:rPr lang="en-US" altLang="en-US" sz="2400" dirty="0"/>
              <a:t>has 59 parks/reserves occupying 8% of land area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Over 70% of Kenya’s Biodiversity is found outside these protected areas and conservation of these hotspots is </a:t>
            </a:r>
            <a:r>
              <a:rPr lang="en-US" altLang="en-US" sz="2400" dirty="0" smtClean="0"/>
              <a:t>critical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/>
              <a:t>Kenya</a:t>
            </a:r>
            <a:r>
              <a:rPr lang="en-US" altLang="en-US" sz="2400" dirty="0" smtClean="0"/>
              <a:t> now has between 200-250 community and private conservancies engaged in Voluntary Environmental Management – the new constitution 2010 recognizes this as a form of </a:t>
            </a:r>
            <a:r>
              <a:rPr lang="en-US" altLang="en-US" sz="2400" dirty="0" err="1" smtClean="0"/>
              <a:t>landuse</a:t>
            </a:r>
            <a:endParaRPr lang="en-US" altLang="en-US" sz="2400" dirty="0"/>
          </a:p>
        </p:txBody>
      </p:sp>
      <p:pic>
        <p:nvPicPr>
          <p:cNvPr id="9" name="Picture Placeholder 8" descr="Kenya_parksGreen.gif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532" r="4532"/>
          <a:stretch>
            <a:fillRect/>
          </a:stretch>
        </p:blipFill>
        <p:spPr>
          <a:xfrm>
            <a:off x="1409701" y="160020"/>
            <a:ext cx="4998719" cy="6648798"/>
          </a:xfrm>
        </p:spPr>
      </p:pic>
    </p:spTree>
    <p:extLst>
      <p:ext uri="{BB962C8B-B14F-4D97-AF65-F5344CB8AC3E}">
        <p14:creationId xmlns:p14="http://schemas.microsoft.com/office/powerpoint/2010/main" val="789038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BIODIVERSITY AND CLIMATE CHANGE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2010 International Conference on Biodiversity, </a:t>
            </a:r>
            <a:r>
              <a:rPr lang="en-US" sz="2800" dirty="0" err="1"/>
              <a:t>Landuse</a:t>
            </a:r>
            <a:r>
              <a:rPr lang="en-US" sz="2800" dirty="0"/>
              <a:t> and Climate Change </a:t>
            </a:r>
            <a:r>
              <a:rPr lang="en-US" dirty="0"/>
              <a:t>(</a:t>
            </a:r>
            <a:r>
              <a:rPr lang="en-US" dirty="0" err="1"/>
              <a:t>Govt</a:t>
            </a:r>
            <a:r>
              <a:rPr lang="en-US" dirty="0"/>
              <a:t>, NGOs, Various donors &amp; JRS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Assessment of vulnerability of Biodiversity to Climate Change</a:t>
            </a:r>
            <a:r>
              <a:rPr lang="en-US" dirty="0"/>
              <a:t> (NASA </a:t>
            </a:r>
            <a:r>
              <a:rPr lang="en-US" dirty="0" err="1"/>
              <a:t>Servir</a:t>
            </a:r>
            <a:r>
              <a:rPr lang="en-US" dirty="0"/>
              <a:t> Africa Project</a:t>
            </a:r>
            <a:r>
              <a:rPr lang="en-US" dirty="0" smtClean="0"/>
              <a:t>)</a:t>
            </a:r>
            <a:endParaRPr lang="en-US" sz="2800" dirty="0" smtClean="0"/>
          </a:p>
          <a:p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24" y="2953082"/>
            <a:ext cx="2008695" cy="200869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240241"/>
            <a:ext cx="2095500" cy="139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1" t="20795" r="31117" b="20795"/>
          <a:stretch/>
        </p:blipFill>
        <p:spPr>
          <a:xfrm>
            <a:off x="9665970" y="434338"/>
            <a:ext cx="2407920" cy="2240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728" y="1861280"/>
            <a:ext cx="2171700" cy="16266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51" y="4175964"/>
            <a:ext cx="2905125" cy="1571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19" y="5945136"/>
            <a:ext cx="1133141" cy="72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5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05510"/>
            <a:ext cx="9144000" cy="26044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255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83" y="0"/>
            <a:ext cx="7840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10"/>
            <a:ext cx="12007121" cy="57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365125"/>
            <a:ext cx="11939081" cy="1325563"/>
          </a:xfrm>
        </p:spPr>
        <p:txBody>
          <a:bodyPr/>
          <a:lstStyle/>
          <a:p>
            <a:r>
              <a:rPr lang="en-US" dirty="0" smtClean="0"/>
              <a:t>KENYA’S NATURAL CAPITAL: A BIODIVERISITY ATLAS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2012 – 2014: A consortium of 15 </a:t>
            </a:r>
            <a:r>
              <a:rPr lang="en-US" sz="2800" dirty="0" err="1" smtClean="0"/>
              <a:t>agenices</a:t>
            </a:r>
            <a:r>
              <a:rPr lang="en-US" sz="2800" dirty="0" smtClean="0"/>
              <a:t> in collaboration with the Ministry of Environment compiled the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</a:t>
            </a:r>
            <a:r>
              <a:rPr lang="en-US" sz="2800" dirty="0"/>
              <a:t>Biodiversity Atlas for </a:t>
            </a:r>
            <a:r>
              <a:rPr lang="en-US" sz="2800" dirty="0" smtClean="0"/>
              <a:t>KENYA. Atlas details the status, trends and threats of various taxonomic groups in Kenya.</a:t>
            </a:r>
          </a:p>
          <a:p>
            <a:pPr marL="0" indent="0">
              <a:buNone/>
            </a:pPr>
            <a:r>
              <a:rPr lang="en-US" sz="2800" dirty="0" smtClean="0"/>
              <a:t>150 Page illustrative Atlas with an accompanying 800 page compendium [</a:t>
            </a:r>
            <a:r>
              <a:rPr lang="en-US" dirty="0" smtClean="0"/>
              <a:t>Atlas </a:t>
            </a:r>
            <a:r>
              <a:rPr lang="en-US" dirty="0"/>
              <a:t>to be launched in </a:t>
            </a:r>
            <a:r>
              <a:rPr lang="en-US" dirty="0" smtClean="0"/>
              <a:t>2015]</a:t>
            </a:r>
            <a:endParaRPr lang="en-US" dirty="0"/>
          </a:p>
          <a:p>
            <a:pPr marL="0" indent="0">
              <a:buNone/>
            </a:pP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94" y="2028825"/>
            <a:ext cx="3851697" cy="4753704"/>
          </a:xfrm>
        </p:spPr>
      </p:pic>
    </p:spTree>
    <p:extLst>
      <p:ext uri="{BB962C8B-B14F-4D97-AF65-F5344CB8AC3E}">
        <p14:creationId xmlns:p14="http://schemas.microsoft.com/office/powerpoint/2010/main" val="6822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NDVI-ILKISONGO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112713"/>
            <a:ext cx="10210800" cy="70770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660526" y="0"/>
            <a:ext cx="76438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/>
              <a:t>AMBOSELI NDVI</a:t>
            </a:r>
          </a:p>
        </p:txBody>
      </p:sp>
    </p:spTree>
    <p:extLst>
      <p:ext uri="{BB962C8B-B14F-4D97-AF65-F5344CB8AC3E}">
        <p14:creationId xmlns:p14="http://schemas.microsoft.com/office/powerpoint/2010/main" val="41116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BIODIVERSITY ATLAS RECOMMENDATIONS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165" y="1961909"/>
            <a:ext cx="5376440" cy="4595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Atlas makes five (5) Policy recommendations for development of framework for the auditing and accounting of Kenya’s Natural capital</a:t>
            </a:r>
          </a:p>
          <a:p>
            <a:pPr marL="0" indent="0">
              <a:buNone/>
            </a:pPr>
            <a:r>
              <a:rPr lang="en-US" sz="2800" dirty="0" smtClean="0"/>
              <a:t>There is need for regular Mapping and Quantifying biodiversity and ecosystem services in support of sustainable development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90" y="1752283"/>
            <a:ext cx="3612707" cy="4680098"/>
          </a:xfrm>
        </p:spPr>
      </p:pic>
    </p:spTree>
    <p:extLst>
      <p:ext uri="{BB962C8B-B14F-4D97-AF65-F5344CB8AC3E}">
        <p14:creationId xmlns:p14="http://schemas.microsoft.com/office/powerpoint/2010/main" val="145598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WEB-PORTAL, DECISION SUPPORT TOOLS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6" y="2084832"/>
            <a:ext cx="4976983" cy="4224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2015 - Spatial </a:t>
            </a:r>
            <a:r>
              <a:rPr lang="en-US" sz="2800" dirty="0"/>
              <a:t>planning for Flora and Fauna</a:t>
            </a:r>
          </a:p>
          <a:p>
            <a:pPr marL="0" indent="0">
              <a:buNone/>
            </a:pPr>
            <a:r>
              <a:rPr lang="en-US" sz="2800" dirty="0" smtClean="0"/>
              <a:t>Developing a web-portal for Biodiversity decision making at county level </a:t>
            </a:r>
          </a:p>
          <a:p>
            <a:pPr marL="0" indent="0">
              <a:buNone/>
            </a:pPr>
            <a:r>
              <a:rPr lang="en-US" sz="2800" dirty="0" smtClean="0"/>
              <a:t>Pilot counties: KAJIADO and KWALE.  Richest in Flora and Fauna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0" t="3137" r="17484"/>
          <a:stretch/>
        </p:blipFill>
        <p:spPr>
          <a:xfrm>
            <a:off x="6416008" y="1573306"/>
            <a:ext cx="4641195" cy="486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4" y="380115"/>
            <a:ext cx="10701071" cy="631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GROUND UP…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1950334"/>
            <a:ext cx="4959984" cy="435902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Develop actual use-cases for the biodiversity data holdings - </a:t>
            </a:r>
            <a:r>
              <a:rPr lang="en-US" sz="2400" b="1" dirty="0" smtClean="0">
                <a:solidFill>
                  <a:srgbClr val="FFC000"/>
                </a:solidFill>
              </a:rPr>
              <a:t>SHOW</a:t>
            </a:r>
            <a:endParaRPr lang="en-US" sz="2400" b="1" dirty="0">
              <a:solidFill>
                <a:srgbClr val="FFC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Pilot smaller application projects to build credible partnerships, capacity, confidence and buy-in.  Then scale up in scope and space - </a:t>
            </a:r>
            <a:r>
              <a:rPr lang="en-US" sz="2400" b="1" dirty="0" smtClean="0">
                <a:solidFill>
                  <a:srgbClr val="FFC000"/>
                </a:solidFill>
              </a:rPr>
              <a:t>SHARPEN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Develop robust interoperable data collection, management and analytical tools that can be replicated</a:t>
            </a:r>
            <a:r>
              <a:rPr lang="en-US" sz="2400" b="1" dirty="0" smtClean="0"/>
              <a:t> - </a:t>
            </a:r>
            <a:r>
              <a:rPr lang="en-US" sz="2400" b="1" dirty="0" smtClean="0">
                <a:solidFill>
                  <a:srgbClr val="FFC000"/>
                </a:solidFill>
              </a:rPr>
              <a:t>SHARE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6476999" y="2028444"/>
            <a:ext cx="5715001" cy="428091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 smtClean="0"/>
          </a:p>
          <a:p>
            <a:pPr marL="128016" lvl="1" indent="0">
              <a:buNone/>
            </a:pPr>
            <a:r>
              <a:rPr lang="en-US" sz="1400" i="1" dirty="0" smtClean="0"/>
              <a:t/>
            </a:r>
            <a:br>
              <a:rPr lang="en-US" sz="1400" i="1" dirty="0" smtClean="0"/>
            </a:br>
            <a:r>
              <a:rPr lang="en-US" sz="1600" i="1" dirty="0" smtClean="0"/>
              <a:t>                               </a:t>
            </a:r>
            <a:r>
              <a:rPr lang="en-US" sz="1600" i="1" dirty="0" err="1" smtClean="0"/>
              <a:t>Shompole</a:t>
            </a:r>
            <a:r>
              <a:rPr lang="en-US" sz="1600" i="1" dirty="0" smtClean="0"/>
              <a:t> Hill, overlooking lake Magadi </a:t>
            </a:r>
          </a:p>
          <a:p>
            <a:pPr marL="128016" lvl="1" indent="0">
              <a:buNone/>
            </a:pPr>
            <a:endParaRPr lang="en-US" sz="1400" i="1" dirty="0"/>
          </a:p>
          <a:p>
            <a:pPr marL="128016" lvl="1" indent="0">
              <a:buNone/>
            </a:pPr>
            <a:endParaRPr lang="en-US" sz="1400" i="1" dirty="0" smtClean="0"/>
          </a:p>
          <a:p>
            <a:pPr marL="128016" lvl="1" indent="0">
              <a:buNone/>
            </a:pPr>
            <a:r>
              <a:rPr lang="en-US" sz="1400" i="1" dirty="0" smtClean="0"/>
              <a:t>                          </a:t>
            </a:r>
          </a:p>
          <a:p>
            <a:pPr marL="128016" lvl="1" indent="0">
              <a:buNone/>
            </a:pPr>
            <a:endParaRPr lang="en-US" sz="1400" i="1" dirty="0" smtClean="0"/>
          </a:p>
          <a:p>
            <a:pPr marL="128016" lvl="1" indent="0">
              <a:buNone/>
            </a:pPr>
            <a:endParaRPr lang="en-US" sz="1400" i="1" dirty="0" smtClean="0"/>
          </a:p>
          <a:p>
            <a:pPr marL="128016" lvl="1" indent="0">
              <a:buNone/>
            </a:pPr>
            <a:r>
              <a:rPr lang="en-US" sz="1400" i="1" dirty="0" smtClean="0"/>
              <a:t>                                      </a:t>
            </a:r>
            <a:r>
              <a:rPr lang="en-US" sz="1600" i="1" dirty="0" smtClean="0"/>
              <a:t>Community Resource Assessor collecting data</a:t>
            </a:r>
          </a:p>
          <a:p>
            <a:pPr marL="128016" lvl="1" indent="0">
              <a:buNone/>
            </a:pPr>
            <a:endParaRPr lang="en-US" sz="1400" i="1" dirty="0" smtClean="0"/>
          </a:p>
          <a:p>
            <a:pPr marL="128016" lvl="1" indent="0">
              <a:buNone/>
            </a:pPr>
            <a:endParaRPr lang="en-US" sz="1400" i="1" dirty="0"/>
          </a:p>
        </p:txBody>
      </p:sp>
      <p:pic>
        <p:nvPicPr>
          <p:cNvPr id="5" name="Picture 4" descr="MLT00603.jpg"/>
          <p:cNvPicPr>
            <a:picLocks noChangeAspect="1"/>
          </p:cNvPicPr>
          <p:nvPr/>
        </p:nvPicPr>
        <p:blipFill>
          <a:blip r:embed="rId2" cstate="print"/>
          <a:srcRect l="2369"/>
          <a:stretch>
            <a:fillRect/>
          </a:stretch>
        </p:blipFill>
        <p:spPr>
          <a:xfrm>
            <a:off x="8140018" y="868243"/>
            <a:ext cx="3460226" cy="2320402"/>
          </a:xfrm>
          <a:prstGeom prst="rect">
            <a:avLst/>
          </a:prstGeom>
        </p:spPr>
      </p:pic>
      <p:pic>
        <p:nvPicPr>
          <p:cNvPr id="6" name="Picture 4" descr="IMG_5751.JPG"/>
          <p:cNvPicPr>
            <a:picLocks noChangeAspect="1"/>
          </p:cNvPicPr>
          <p:nvPr/>
        </p:nvPicPr>
        <p:blipFill>
          <a:blip r:embed="rId3" cstate="print"/>
          <a:srcRect l="21327" t="15163" r="28342"/>
          <a:stretch>
            <a:fillRect/>
          </a:stretch>
        </p:blipFill>
        <p:spPr bwMode="auto">
          <a:xfrm>
            <a:off x="6001062" y="3691763"/>
            <a:ext cx="2158113" cy="27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29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7091" y="687040"/>
            <a:ext cx="5283200" cy="3513001"/>
          </a:xfrm>
          <a:prstGeom prst="rect">
            <a:avLst/>
          </a:prstGeom>
          <a:solidFill>
            <a:srgbClr val="C2E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57800" y="1100496"/>
            <a:ext cx="3598761" cy="2428061"/>
          </a:xfrm>
        </p:spPr>
        <p:txBody>
          <a:bodyPr>
            <a:normAutofit/>
          </a:bodyPr>
          <a:lstStyle/>
          <a:p>
            <a:r>
              <a:rPr lang="en-US" dirty="0" smtClean="0"/>
              <a:t>African Conservation Centre</a:t>
            </a:r>
          </a:p>
          <a:p>
            <a:r>
              <a:rPr lang="en-US" dirty="0" smtClean="0"/>
              <a:t>PO Box 15289-00509</a:t>
            </a:r>
          </a:p>
          <a:p>
            <a:r>
              <a:rPr lang="en-US" dirty="0" smtClean="0"/>
              <a:t>Nairobi, KENYA</a:t>
            </a:r>
          </a:p>
          <a:p>
            <a:r>
              <a:rPr lang="en-US" dirty="0" smtClean="0"/>
              <a:t>URL: </a:t>
            </a:r>
            <a:r>
              <a:rPr lang="en-US" dirty="0" smtClean="0">
                <a:hlinkClick r:id="rId2"/>
              </a:rPr>
              <a:t>www.conservationafrica.org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Email: </a:t>
            </a:r>
            <a:r>
              <a:rPr lang="en-US" dirty="0" smtClean="0">
                <a:hlinkClick r:id="rId3"/>
              </a:rPr>
              <a:t>lucy.waruingi@acc.or.ke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15" descr="Logo_clea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38" y="4388490"/>
            <a:ext cx="179387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2052" y="-776000"/>
            <a:ext cx="7772400" cy="146304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-2882" t="-2845" r="2882" b="-2613"/>
          <a:stretch/>
        </p:blipFill>
        <p:spPr bwMode="auto">
          <a:xfrm>
            <a:off x="3782241" y="-172081"/>
            <a:ext cx="10166271" cy="764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404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33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9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4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1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ZEBRA_WET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32" y="-16936"/>
            <a:ext cx="4821981" cy="359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 descr="ZEBRA_DRY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-3234"/>
            <a:ext cx="4808706" cy="359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WILDB_WET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2" y="3400426"/>
            <a:ext cx="4910690" cy="369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WILDB_DRY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505199"/>
            <a:ext cx="4772768" cy="35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30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amboseli meta eco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"/>
            <a:ext cx="96774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32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8"/>
          <p:cNvSpPr txBox="1">
            <a:spLocks noChangeArrowheads="1"/>
          </p:cNvSpPr>
          <p:nvPr/>
        </p:nvSpPr>
        <p:spPr bwMode="auto">
          <a:xfrm>
            <a:off x="8975726" y="6524626"/>
            <a:ext cx="16557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/>
              <a:t>Wildlife without Elephant</a:t>
            </a:r>
            <a:endParaRPr lang="en-US" sz="800"/>
          </a:p>
        </p:txBody>
      </p:sp>
      <p:pic>
        <p:nvPicPr>
          <p:cNvPr id="205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1" y="55563"/>
            <a:ext cx="6880225" cy="68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28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57655" y="1"/>
            <a:ext cx="11792607" cy="644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7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2252"/>
            <a:ext cx="5667371" cy="549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3174" y="206968"/>
            <a:ext cx="5367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HABITAT CHANGE 1967 - 2007</a:t>
            </a:r>
            <a:endParaRPr lang="en-US" sz="3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55384" t="12898" r="26923" b="79164"/>
          <a:stretch>
            <a:fillRect/>
          </a:stretch>
        </p:blipFill>
        <p:spPr bwMode="auto">
          <a:xfrm>
            <a:off x="2607013" y="2354095"/>
            <a:ext cx="2057770" cy="71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mbo_habs2007.png"/>
          <p:cNvPicPr>
            <a:picLocks noChangeAspect="1"/>
          </p:cNvPicPr>
          <p:nvPr/>
        </p:nvPicPr>
        <p:blipFill>
          <a:blip r:embed="rId5" cstate="print"/>
          <a:srcRect l="10125" t="3953" r="3812" b="9088"/>
          <a:stretch>
            <a:fillRect/>
          </a:stretch>
        </p:blipFill>
        <p:spPr>
          <a:xfrm>
            <a:off x="5738810" y="3357562"/>
            <a:ext cx="5272901" cy="3411877"/>
          </a:xfrm>
          <a:prstGeom prst="rect">
            <a:avLst/>
          </a:prstGeom>
        </p:spPr>
      </p:pic>
      <p:pic>
        <p:nvPicPr>
          <p:cNvPr id="11" name="Picture 10" descr="ambo_habs1950.png"/>
          <p:cNvPicPr>
            <a:picLocks noChangeAspect="1"/>
          </p:cNvPicPr>
          <p:nvPr/>
        </p:nvPicPr>
        <p:blipFill>
          <a:blip r:embed="rId6" cstate="print"/>
          <a:srcRect l="7720" t="5333" r="4951" b="9684"/>
          <a:stretch>
            <a:fillRect/>
          </a:stretch>
        </p:blipFill>
        <p:spPr>
          <a:xfrm>
            <a:off x="5667371" y="0"/>
            <a:ext cx="5273083" cy="3286124"/>
          </a:xfrm>
          <a:prstGeom prst="rect">
            <a:avLst/>
          </a:prstGeom>
        </p:spPr>
      </p:pic>
      <p:sp>
        <p:nvSpPr>
          <p:cNvPr id="12" name="Rounded Rectangle 11"/>
          <p:cNvSpPr>
            <a:spLocks noChangeAspect="1"/>
          </p:cNvSpPr>
          <p:nvPr/>
        </p:nvSpPr>
        <p:spPr>
          <a:xfrm>
            <a:off x="10406050" y="244352"/>
            <a:ext cx="1785950" cy="1094781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8660" tIns="199330" rIns="398660" bIns="199330" anchor="ctr"/>
          <a:lstStyle/>
          <a:p>
            <a:pPr algn="ctr" defTabSz="398660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/>
          <a:srcRect l="25578" t="20619" r="24884" b="11134"/>
          <a:stretch>
            <a:fillRect/>
          </a:stretch>
        </p:blipFill>
        <p:spPr bwMode="auto">
          <a:xfrm>
            <a:off x="1524000" y="152400"/>
            <a:ext cx="9036050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077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641</Words>
  <Application>Microsoft Office PowerPoint</Application>
  <PresentationFormat>Widescreen</PresentationFormat>
  <Paragraphs>96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BUILDING BIODIVERSITY KNOWLEDGE  FROM THE GROUND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CAUSES OF ECOLOGICAL DECLINE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BIODIVERSITY AND CLIMATE CHANGE</vt:lpstr>
      <vt:lpstr>PowerPoint Presentation</vt:lpstr>
      <vt:lpstr>PowerPoint Presentation</vt:lpstr>
      <vt:lpstr>KENYA’S NATURAL CAPITAL: A BIODIVERISITY ATLAS</vt:lpstr>
      <vt:lpstr>BIODIVERSITY ATLAS RECOMMENDATIONS</vt:lpstr>
      <vt:lpstr>WEB-PORTAL, DECISION SUPPORT TOOLS</vt:lpstr>
      <vt:lpstr>PowerPoint Presentation</vt:lpstr>
      <vt:lpstr>FROM THE GROUND UP…</vt:lpstr>
      <vt:lpstr>THANK YOU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Western</dc:creator>
  <cp:lastModifiedBy>Lucy Waruingi</cp:lastModifiedBy>
  <cp:revision>34</cp:revision>
  <dcterms:created xsi:type="dcterms:W3CDTF">2015-09-25T06:28:11Z</dcterms:created>
  <dcterms:modified xsi:type="dcterms:W3CDTF">2015-09-30T05:39:56Z</dcterms:modified>
</cp:coreProperties>
</file>